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289" r:id="rId6"/>
    <p:sldId id="337" r:id="rId7"/>
    <p:sldId id="331" r:id="rId8"/>
    <p:sldId id="338" r:id="rId9"/>
    <p:sldId id="334" r:id="rId10"/>
    <p:sldId id="335" r:id="rId11"/>
    <p:sldId id="327" r:id="rId12"/>
  </p:sldIdLst>
  <p:sldSz cx="9144000" cy="6858000" type="screen4x3"/>
  <p:notesSz cx="6873875" cy="91281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70"/>
    <a:srgbClr val="000099"/>
    <a:srgbClr val="FFC000"/>
    <a:srgbClr val="B08600"/>
    <a:srgbClr val="002060"/>
    <a:srgbClr val="800000"/>
    <a:srgbClr val="D6A300"/>
    <a:srgbClr val="FD959F"/>
    <a:srgbClr val="FF66FF"/>
    <a:srgbClr val="2EF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9" autoAdjust="0"/>
    <p:restoredTop sz="94430" autoAdjust="0"/>
  </p:normalViewPr>
  <p:slideViewPr>
    <p:cSldViewPr>
      <p:cViewPr varScale="1">
        <p:scale>
          <a:sx n="69" d="100"/>
          <a:sy n="69" d="100"/>
        </p:scale>
        <p:origin x="14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3605" y="0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DBC98AC-84F6-4F9B-BC5D-C992AC5A39AD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70135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3605" y="8670135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D43446-0EE0-4A0A-A025-1472D8FE5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9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3605" y="0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90ABC39-A8E2-4800-A3CD-8B98DD4DBF68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685800"/>
            <a:ext cx="4562475" cy="3422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388" y="4335860"/>
            <a:ext cx="5499100" cy="410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70135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3605" y="8670135"/>
            <a:ext cx="2978679" cy="456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EB07B6C-614B-4E75-9078-09D369D1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8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2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64"/>
          <p:cNvSpPr>
            <a:spLocks noChangeArrowheads="1"/>
          </p:cNvSpPr>
          <p:nvPr/>
        </p:nvSpPr>
        <p:spPr bwMode="gray">
          <a:xfrm>
            <a:off x="1262063" y="0"/>
            <a:ext cx="2362200" cy="6629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65"/>
          <p:cNvSpPr>
            <a:spLocks noChangeArrowheads="1"/>
          </p:cNvSpPr>
          <p:nvPr/>
        </p:nvSpPr>
        <p:spPr bwMode="gray">
          <a:xfrm>
            <a:off x="304800" y="2743200"/>
            <a:ext cx="8458200" cy="1447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gray">
          <a:xfrm>
            <a:off x="304800" y="304800"/>
            <a:ext cx="8534400" cy="6400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gray">
          <a:xfrm>
            <a:off x="8305800" y="0"/>
            <a:ext cx="96838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Picture 16" descr="ACPF 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04800"/>
            <a:ext cx="259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895600"/>
            <a:ext cx="8229600" cy="685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343400"/>
            <a:ext cx="7543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E0D5A-35B6-42C8-BE15-EEEF90E4F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6191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619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12EB-7619-4F78-90A1-2775188E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6375"/>
            <a:ext cx="685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0260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FCD1E-6B66-4FB4-9235-960F73F9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39165-DDDA-4CA3-98A8-9F8387048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9063-2B6C-4E82-A1ED-EA71A3865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7472-FB75-4F08-90A3-631ECC2A1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9658-29AA-420B-B9AB-E9BB4130C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93CDE-3801-453E-BEBB-ABFC5D0B0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886A3-2448-4E92-86DB-1B864DA88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8B77A-A079-42DF-B5B6-A406BFD83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56BE-BF14-42FF-ADF3-69CFA49C6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ACPF logo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467600" y="5665788"/>
            <a:ext cx="154622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7" name="Rectangle 43"/>
          <p:cNvSpPr>
            <a:spLocks noChangeArrowheads="1"/>
          </p:cNvSpPr>
          <p:nvPr/>
        </p:nvSpPr>
        <p:spPr bwMode="gray">
          <a:xfrm>
            <a:off x="0" y="9525"/>
            <a:ext cx="9144000" cy="10287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8" name="Rectangle 44"/>
          <p:cNvSpPr>
            <a:spLocks noChangeArrowheads="1"/>
          </p:cNvSpPr>
          <p:nvPr/>
        </p:nvSpPr>
        <p:spPr bwMode="gray"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9" name="Rectangle 45"/>
          <p:cNvSpPr>
            <a:spLocks noChangeArrowheads="1"/>
          </p:cNvSpPr>
          <p:nvPr/>
        </p:nvSpPr>
        <p:spPr bwMode="gray">
          <a:xfrm>
            <a:off x="0" y="228600"/>
            <a:ext cx="9144000" cy="603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914400"/>
            <a:ext cx="228600" cy="5715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2" name="Rectangle 48"/>
          <p:cNvSpPr>
            <a:spLocks noChangeArrowheads="1"/>
          </p:cNvSpPr>
          <p:nvPr userDrawn="1"/>
        </p:nvSpPr>
        <p:spPr bwMode="gray">
          <a:xfrm>
            <a:off x="8686800" y="0"/>
            <a:ext cx="76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371600"/>
            <a:ext cx="82296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fld id="{8B8CF572-D7B6-4712-A981-8AD3D49195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152400" y="206375"/>
            <a:ext cx="815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" grpId="0" animBg="1"/>
      <p:bldP spid="1072" grpId="0" animBg="1"/>
    </p:bld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34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itchFamily="18" charset="2"/>
        <a:buChar char=""/>
        <a:defRPr sz="2800">
          <a:solidFill>
            <a:schemeClr val="tx1"/>
          </a:solidFill>
          <a:latin typeface="Franklin Gothic Book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Franklin Gothic Book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 2" pitchFamily="18" charset="2"/>
        <a:buChar char=""/>
        <a:defRPr sz="2000">
          <a:solidFill>
            <a:schemeClr val="tx1"/>
          </a:solidFill>
          <a:latin typeface="Franklin Gothic Boo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Franklin Gothic Book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2590800"/>
            <a:ext cx="8686800" cy="17526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CSOs Role in Nominating Members of Treaty Body</a:t>
            </a:r>
            <a:br>
              <a:rPr lang="en-US" sz="3200" b="1" dirty="0" smtClean="0">
                <a:solidFill>
                  <a:srgbClr val="FFC000"/>
                </a:solidFill>
              </a:rPr>
            </a:br>
            <a:r>
              <a:rPr lang="en-US" sz="4000" b="1" dirty="0" smtClean="0"/>
              <a:t>Highlights of ACPF’s experience</a:t>
            </a:r>
            <a:endParaRPr lang="en-US" sz="4000" b="1" dirty="0">
              <a:latin typeface="Franklin Gothic Book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gray">
          <a:xfrm>
            <a:off x="859809" y="4648200"/>
            <a:ext cx="7162800" cy="159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Yehualashet Mekonen</a:t>
            </a:r>
          </a:p>
          <a:p>
            <a:pPr algn="ctr"/>
            <a:endParaRPr lang="en-US" sz="2400" b="1" dirty="0" smtClean="0">
              <a:solidFill>
                <a:srgbClr val="FFC000"/>
              </a:solidFill>
            </a:endParaRPr>
          </a:p>
          <a:p>
            <a:pPr algn="ctr"/>
            <a:endParaRPr lang="en-US" sz="2400" b="1" dirty="0">
              <a:solidFill>
                <a:srgbClr val="FFC000"/>
              </a:solidFill>
            </a:endParaRPr>
          </a:p>
          <a:p>
            <a:pPr algn="ctr"/>
            <a:r>
              <a:rPr lang="en-US" sz="2000" b="1" dirty="0" smtClean="0"/>
              <a:t>Panel discussion </a:t>
            </a:r>
          </a:p>
          <a:p>
            <a:pPr algn="ctr"/>
            <a:r>
              <a:rPr lang="en-US" sz="2000" b="1" dirty="0" smtClean="0"/>
              <a:t>2 November 2017, Geneva</a:t>
            </a:r>
            <a:endParaRPr lang="en-US" sz="2000" b="1" dirty="0">
              <a:latin typeface="Franklin Gothic Book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62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375"/>
            <a:ext cx="8305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context in Africa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7BFB-A666-40EA-9FBF-665538CB1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81000" y="12954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34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Improvements in political and governance systems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Yet, significant challenges in accountability/ transparency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Shrinking space for CSOs involvement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The need for effectively utilizing the available space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CSOs have huge role to play in promoting human rights and supporting the various processes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46451"/>
      </p:ext>
    </p:extLst>
  </p:cSld>
  <p:clrMapOvr>
    <a:masterClrMapping/>
  </p:clrMapOvr>
  <p:transition spd="slow" advTm="7621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375"/>
            <a:ext cx="8305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CSOs in Nomination of Members of Treaty Bodies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7BFB-A666-40EA-9FBF-665538CB1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81000" y="11430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34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Key background questions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/>
              <a:t>How much are TBs known among the general public?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/>
              <a:t>Is the impact of their work felt across (local levels)?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/>
              <a:t>How do these feature in the nomination of members?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900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CSOs working on children’s issues: Some characteristics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1A1A70"/>
                </a:solidFill>
              </a:rPr>
              <a:t>Value the work </a:t>
            </a:r>
            <a:r>
              <a:rPr lang="en-US" sz="2400" b="1" dirty="0">
                <a:solidFill>
                  <a:srgbClr val="1A1A70"/>
                </a:solidFill>
              </a:rPr>
              <a:t>of </a:t>
            </a:r>
            <a:r>
              <a:rPr lang="en-US" sz="2400" b="1" dirty="0" smtClean="0">
                <a:solidFill>
                  <a:srgbClr val="1A1A70"/>
                </a:solidFill>
              </a:rPr>
              <a:t>TBs, aware </a:t>
            </a:r>
            <a:r>
              <a:rPr lang="en-US" sz="2400" b="1" dirty="0">
                <a:solidFill>
                  <a:srgbClr val="1A1A70"/>
                </a:solidFill>
              </a:rPr>
              <a:t>of the </a:t>
            </a:r>
            <a:r>
              <a:rPr lang="en-US" sz="2400" b="1" dirty="0" smtClean="0">
                <a:solidFill>
                  <a:srgbClr val="1A1A70"/>
                </a:solidFill>
              </a:rPr>
              <a:t>system and key events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1A1A70"/>
                </a:solidFill>
              </a:rPr>
              <a:t>Recognise</a:t>
            </a:r>
            <a:r>
              <a:rPr lang="en-US" sz="2400" b="1" dirty="0" smtClean="0">
                <a:solidFill>
                  <a:srgbClr val="1A1A70"/>
                </a:solidFill>
              </a:rPr>
              <a:t> the role of members in TB’s work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1A1A70"/>
                </a:solidFill>
              </a:rPr>
              <a:t>Expanding network, information outlets, platforms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1A1A70"/>
                </a:solidFill>
              </a:rPr>
              <a:t>Huge potential to support TBs work, nomination.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0717"/>
      </p:ext>
    </p:extLst>
  </p:cSld>
  <p:clrMapOvr>
    <a:masterClrMapping/>
  </p:clrMapOvr>
  <p:transition spd="slow" advTm="9763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6375"/>
            <a:ext cx="75438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CSOs in Nomination of Members of Treaty Bodies . . . (cont’d)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7BFB-A666-40EA-9FBF-665538CB1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81000" y="11430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34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CSOs </a:t>
            </a:r>
            <a:r>
              <a:rPr lang="en-US" sz="2400" b="1" dirty="0">
                <a:solidFill>
                  <a:srgbClr val="FF0000"/>
                </a:solidFill>
              </a:rPr>
              <a:t>role in the </a:t>
            </a:r>
            <a:r>
              <a:rPr lang="en-US" sz="2400" b="1" dirty="0" smtClean="0">
                <a:solidFill>
                  <a:srgbClr val="FF0000"/>
                </a:solidFill>
              </a:rPr>
              <a:t>nomination process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2060"/>
                </a:solidFill>
              </a:rPr>
              <a:t>Proactive </a:t>
            </a:r>
            <a:r>
              <a:rPr lang="en-US" sz="2400" b="1" dirty="0">
                <a:solidFill>
                  <a:srgbClr val="002060"/>
                </a:solidFill>
              </a:rPr>
              <a:t>role in </a:t>
            </a:r>
            <a:r>
              <a:rPr lang="en-US" sz="2400" b="1" dirty="0" smtClean="0">
                <a:solidFill>
                  <a:srgbClr val="002060"/>
                </a:solidFill>
              </a:rPr>
              <a:t>identifying potential nominees</a:t>
            </a:r>
          </a:p>
          <a:p>
            <a:pPr marL="342900" lvl="1" indent="-342900"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2060"/>
                </a:solidFill>
              </a:rPr>
              <a:t>Airing reservations/concerns for nominees who are not fit</a:t>
            </a:r>
          </a:p>
          <a:p>
            <a:pPr marL="342900" lvl="1" indent="-342900"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2060"/>
                </a:solidFill>
              </a:rPr>
              <a:t>Endorsing the right nominees; supporting their campaign</a:t>
            </a:r>
          </a:p>
          <a:p>
            <a:pPr marL="342900" lvl="1" indent="-342900"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</a:pPr>
            <a:r>
              <a:rPr lang="en-US" sz="2400" b="1" dirty="0" err="1" smtClean="0">
                <a:solidFill>
                  <a:srgbClr val="002060"/>
                </a:solidFill>
              </a:rPr>
              <a:t>Organise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platforms for debate on the </a:t>
            </a:r>
            <a:r>
              <a:rPr lang="en-US" sz="2400" b="1" dirty="0" smtClean="0">
                <a:solidFill>
                  <a:srgbClr val="002060"/>
                </a:solidFill>
              </a:rPr>
              <a:t>nomination/validation</a:t>
            </a:r>
          </a:p>
          <a:p>
            <a:pPr marL="342900" lvl="1" indent="-342900"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2060"/>
                </a:solidFill>
              </a:rPr>
              <a:t>Advocate for open and transparent nomination mechanisms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18143"/>
      </p:ext>
    </p:extLst>
  </p:cSld>
  <p:clrMapOvr>
    <a:masterClrMapping/>
  </p:clrMapOvr>
  <p:transition spd="slow" advTm="4548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375"/>
            <a:ext cx="8305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ACPF’s Experience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7BFB-A666-40EA-9FBF-665538CB1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81000" y="1142999"/>
            <a:ext cx="8610600" cy="5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34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ACPF recognizes the critical role of members of TBs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Close working relationship with academia, think-tanks, renowned experts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/>
              <a:t>Urges CSOs to identify and encourage qualified experts to seek nomination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Support nominations of appropriate candidates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Lobby Heads of Mission at AU/ECA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Assist nominees </a:t>
            </a:r>
            <a:r>
              <a:rPr lang="en-US" sz="2600" b="1" dirty="0"/>
              <a:t>individual campaigns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600" b="1" dirty="0" smtClean="0"/>
              <a:t>Disseminates </a:t>
            </a:r>
            <a:r>
              <a:rPr lang="en-US" sz="2600" b="1" dirty="0"/>
              <a:t>information about nominations through its website and the Info Hub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endParaRPr lang="en-US" sz="2600" b="1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6739"/>
      </p:ext>
    </p:extLst>
  </p:cSld>
  <p:clrMapOvr>
    <a:masterClrMapping/>
  </p:clrMapOvr>
  <p:transition spd="slow" advTm="18516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375"/>
            <a:ext cx="8305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done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67BFB-A666-40EA-9FBF-665538CB1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81000" y="10668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34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African governments . . 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600" b="1" dirty="0" smtClean="0"/>
              <a:t>Give the due weight the process requires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600" b="1" dirty="0" smtClean="0"/>
              <a:t>Invest (operationally and financially)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600" b="1" dirty="0"/>
              <a:t>Create space for CSOs involvement in the process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CSOs  . . . . 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/>
              <a:t>Play proactive role in identifying/encouraging  experts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err="1" smtClean="0"/>
              <a:t>Sensitise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mobilise</a:t>
            </a:r>
            <a:r>
              <a:rPr lang="en-US" sz="2400" b="1" dirty="0" smtClean="0"/>
              <a:t> their network to influence nominations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/>
              <a:t>Disseminate relevant information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400" b="1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Create awareness beyond the diplomatic circles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</a:rPr>
              <a:t>Draw lessons from the Con. on the Rights of </a:t>
            </a:r>
            <a:r>
              <a:rPr lang="en-US" sz="2400" b="1" dirty="0" err="1" smtClean="0">
                <a:solidFill>
                  <a:srgbClr val="FF0000"/>
                </a:solidFill>
              </a:rPr>
              <a:t>PwD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5403"/>
      </p:ext>
    </p:extLst>
  </p:cSld>
  <p:clrMapOvr>
    <a:masterClrMapping/>
  </p:clrMapOvr>
  <p:transition spd="slow" advTm="13924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219200"/>
            <a:ext cx="8077200" cy="2438400"/>
          </a:xfrm>
        </p:spPr>
        <p:txBody>
          <a:bodyPr/>
          <a:lstStyle/>
          <a:p>
            <a:pPr lvl="2" algn="ctr"/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 smtClean="0"/>
              <a:t>Visit us at www.africanchildforum.org</a:t>
            </a:r>
            <a:r>
              <a:rPr lang="en-US" b="1" u="sng" dirty="0">
                <a:solidFill>
                  <a:srgbClr val="000099"/>
                </a:solidFill>
              </a:rPr>
              <a:t/>
            </a:r>
            <a:br>
              <a:rPr lang="en-US" b="1" u="sng" dirty="0">
                <a:solidFill>
                  <a:srgbClr val="000099"/>
                </a:solidFill>
              </a:rPr>
            </a:br>
            <a:r>
              <a:rPr lang="en-US" b="1" u="sng" dirty="0" smtClean="0">
                <a:solidFill>
                  <a:srgbClr val="000099"/>
                </a:solidFill>
              </a:rPr>
              <a:t/>
            </a:r>
            <a:br>
              <a:rPr lang="en-US" b="1" u="sng" dirty="0" smtClean="0">
                <a:solidFill>
                  <a:srgbClr val="000099"/>
                </a:solidFill>
              </a:rPr>
            </a:br>
            <a:r>
              <a:rPr lang="en-US" sz="4400" b="1" dirty="0" smtClean="0">
                <a:solidFill>
                  <a:srgbClr val="FFC000"/>
                </a:solidFill>
              </a:rPr>
              <a:t>Thank you</a:t>
            </a:r>
            <a:endParaRPr lang="en-US" sz="4400" b="1" dirty="0">
              <a:solidFill>
                <a:srgbClr val="FFC00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744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136799">
  <a:themeElements>
    <a:clrScheme name="ms01_1 1">
      <a:dk1>
        <a:srgbClr val="1A1A70"/>
      </a:dk1>
      <a:lt1>
        <a:srgbClr val="FFFFFF"/>
      </a:lt1>
      <a:dk2>
        <a:srgbClr val="12449E"/>
      </a:dk2>
      <a:lt2>
        <a:srgbClr val="C0C0C0"/>
      </a:lt2>
      <a:accent1>
        <a:srgbClr val="3167D3"/>
      </a:accent1>
      <a:accent2>
        <a:srgbClr val="87A3E9"/>
      </a:accent2>
      <a:accent3>
        <a:srgbClr val="FFFFFF"/>
      </a:accent3>
      <a:accent4>
        <a:srgbClr val="14145F"/>
      </a:accent4>
      <a:accent5>
        <a:srgbClr val="ADB8E6"/>
      </a:accent5>
      <a:accent6>
        <a:srgbClr val="7A93D3"/>
      </a:accent6>
      <a:hlink>
        <a:srgbClr val="90B54D"/>
      </a:hlink>
      <a:folHlink>
        <a:srgbClr val="F6A23C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1A1A70"/>
        </a:dk1>
        <a:lt1>
          <a:srgbClr val="FFFFFF"/>
        </a:lt1>
        <a:dk2>
          <a:srgbClr val="12449E"/>
        </a:dk2>
        <a:lt2>
          <a:srgbClr val="C0C0C0"/>
        </a:lt2>
        <a:accent1>
          <a:srgbClr val="3167D3"/>
        </a:accent1>
        <a:accent2>
          <a:srgbClr val="87A3E9"/>
        </a:accent2>
        <a:accent3>
          <a:srgbClr val="FFFFFF"/>
        </a:accent3>
        <a:accent4>
          <a:srgbClr val="14145F"/>
        </a:accent4>
        <a:accent5>
          <a:srgbClr val="ADB8E6"/>
        </a:accent5>
        <a:accent6>
          <a:srgbClr val="7A93D3"/>
        </a:accent6>
        <a:hlink>
          <a:srgbClr val="90B54D"/>
        </a:hlink>
        <a:folHlink>
          <a:srgbClr val="F6A2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0E5D92"/>
        </a:dk1>
        <a:lt1>
          <a:srgbClr val="FFFFFF"/>
        </a:lt1>
        <a:dk2>
          <a:srgbClr val="137C9D"/>
        </a:dk2>
        <a:lt2>
          <a:srgbClr val="C0C0C0"/>
        </a:lt2>
        <a:accent1>
          <a:srgbClr val="35AACF"/>
        </a:accent1>
        <a:accent2>
          <a:srgbClr val="75CDB2"/>
        </a:accent2>
        <a:accent3>
          <a:srgbClr val="FFFFFF"/>
        </a:accent3>
        <a:accent4>
          <a:srgbClr val="0A4E7C"/>
        </a:accent4>
        <a:accent5>
          <a:srgbClr val="AED2E4"/>
        </a:accent5>
        <a:accent6>
          <a:srgbClr val="69BAA1"/>
        </a:accent6>
        <a:hlink>
          <a:srgbClr val="E8C86E"/>
        </a:hlink>
        <a:folHlink>
          <a:srgbClr val="1E68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164D60"/>
        </a:dk1>
        <a:lt1>
          <a:srgbClr val="FFFFFF"/>
        </a:lt1>
        <a:dk2>
          <a:srgbClr val="2A8486"/>
        </a:dk2>
        <a:lt2>
          <a:srgbClr val="C0C0C0"/>
        </a:lt2>
        <a:accent1>
          <a:srgbClr val="48BC77"/>
        </a:accent1>
        <a:accent2>
          <a:srgbClr val="ECCA4C"/>
        </a:accent2>
        <a:accent3>
          <a:srgbClr val="FFFFFF"/>
        </a:accent3>
        <a:accent4>
          <a:srgbClr val="114051"/>
        </a:accent4>
        <a:accent5>
          <a:srgbClr val="B1DABD"/>
        </a:accent5>
        <a:accent6>
          <a:srgbClr val="D6B744"/>
        </a:accent6>
        <a:hlink>
          <a:srgbClr val="3191E9"/>
        </a:hlink>
        <a:folHlink>
          <a:srgbClr val="E369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TP001136799</AuthoringAssetId>
    <AssetId xmlns="145c5697-5eb5-440b-b2f1-a8273fb59250">TS001136799</AssetId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C685C9-0C6E-4C35-9604-99EAA4D0979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45c5697-5eb5-440b-b2f1-a8273fb5925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8211FA-ADA8-4F3C-AC46-3F760DFB4F3C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86B320C-784B-48CF-9387-8B12FE18A3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8B8B300C-072C-44B9-9187-A98E9B7B39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TS001136799</Template>
  <TotalTime>3887</TotalTime>
  <Words>344</Words>
  <Application>Microsoft Office PowerPoint</Application>
  <PresentationFormat>On-screen Show (4:3)</PresentationFormat>
  <Paragraphs>55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Franklin Gothic Book</vt:lpstr>
      <vt:lpstr>Wingdings</vt:lpstr>
      <vt:lpstr>Wingdings 2</vt:lpstr>
      <vt:lpstr>TS001136799</vt:lpstr>
      <vt:lpstr>CSOs Role in Nominating Members of Treaty Body Highlights of ACPF’s experience</vt:lpstr>
      <vt:lpstr>The context in Africa</vt:lpstr>
      <vt:lpstr>The Role of CSOs in Nomination of Members of Treaty Bodies</vt:lpstr>
      <vt:lpstr>The Role of CSOs in Nomination of Members of Treaty Bodies . . . (cont’d)</vt:lpstr>
      <vt:lpstr>ACPF’s Experience</vt:lpstr>
      <vt:lpstr>What can be done</vt:lpstr>
      <vt:lpstr> Visit us at www.africanchildforum.org  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African Child Policy Forum</dc:title>
  <dc:creator>latitude</dc:creator>
  <cp:lastModifiedBy>Windows User</cp:lastModifiedBy>
  <cp:revision>348</cp:revision>
  <cp:lastPrinted>2017-10-31T08:22:55Z</cp:lastPrinted>
  <dcterms:created xsi:type="dcterms:W3CDTF">2012-12-10T08:50:22Z</dcterms:created>
  <dcterms:modified xsi:type="dcterms:W3CDTF">2017-10-31T12:58:19Z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gNumber">
    <vt:lpwstr>490681L</vt:lpwstr>
  </property>
  <property fmtid="{D5CDD505-2E9C-101B-9397-08002B2CF9AE}" pid="3" name="TPInstallLocation">
    <vt:lpwstr>{Document Themes}</vt:lpwstr>
  </property>
  <property fmtid="{D5CDD505-2E9C-101B-9397-08002B2CF9AE}" pid="4" name="PrimaryImageGen">
    <vt:lpwstr>1</vt:lpwstr>
  </property>
  <property fmtid="{D5CDD505-2E9C-101B-9397-08002B2CF9AE}" pid="5" name="display_urn:schemas-microsoft-com:office:office#APAuthor">
    <vt:lpwstr>REDMOND\cynvey</vt:lpwstr>
  </property>
  <property fmtid="{D5CDD505-2E9C-101B-9397-08002B2CF9AE}" pid="6" name="APAuthor">
    <vt:lpwstr>191</vt:lpwstr>
  </property>
  <property fmtid="{D5CDD505-2E9C-101B-9397-08002B2CF9AE}" pid="7" name="Milestone">
    <vt:lpwstr>Continuous</vt:lpwstr>
  </property>
  <property fmtid="{D5CDD505-2E9C-101B-9397-08002B2CF9AE}" pid="8" name="TPAppVersion">
    <vt:lpwstr>11</vt:lpwstr>
  </property>
  <property fmtid="{D5CDD505-2E9C-101B-9397-08002B2CF9AE}" pid="9" name="TPCommandLine">
    <vt:lpwstr>{PP} {FilePath}</vt:lpwstr>
  </property>
  <property fmtid="{D5CDD505-2E9C-101B-9397-08002B2CF9AE}" pid="10" name="IsSearchable">
    <vt:lpwstr>0</vt:lpwstr>
  </property>
  <property fmtid="{D5CDD505-2E9C-101B-9397-08002B2CF9AE}" pid="11" name="NumericId">
    <vt:lpwstr>-1.00000000000000</vt:lpwstr>
  </property>
  <property fmtid="{D5CDD505-2E9C-101B-9397-08002B2CF9AE}" pid="12" name="PublishTargets">
    <vt:lpwstr>OfficeOnline</vt:lpwstr>
  </property>
  <property fmtid="{D5CDD505-2E9C-101B-9397-08002B2CF9AE}" pid="13" name="TPLaunchHelpLinkType">
    <vt:lpwstr>Template</vt:lpwstr>
  </property>
  <property fmtid="{D5CDD505-2E9C-101B-9397-08002B2CF9AE}" pid="14" name="TPFriendlyName">
    <vt:lpwstr>Sample presentation slides with animation (Blue bars design)</vt:lpwstr>
  </property>
  <property fmtid="{D5CDD505-2E9C-101B-9397-08002B2CF9AE}" pid="15" name="display_urn:schemas-microsoft-com:office:office#APEditor">
    <vt:lpwstr>REDMOND\v-luannv</vt:lpwstr>
  </property>
  <property fmtid="{D5CDD505-2E9C-101B-9397-08002B2CF9AE}" pid="16" name="APEditor">
    <vt:lpwstr>92</vt:lpwstr>
  </property>
  <property fmtid="{D5CDD505-2E9C-101B-9397-08002B2CF9AE}" pid="17" name="Provider">
    <vt:lpwstr>EY001138790</vt:lpwstr>
  </property>
  <property fmtid="{D5CDD505-2E9C-101B-9397-08002B2CF9AE}" pid="18" name="SourceTitle">
    <vt:lpwstr>Sample presentation slides with animation (Blue bars design)</vt:lpwstr>
  </property>
  <property fmtid="{D5CDD505-2E9C-101B-9397-08002B2CF9AE}" pid="19" name="TPApplication">
    <vt:lpwstr>PowerPoint</vt:lpwstr>
  </property>
  <property fmtid="{D5CDD505-2E9C-101B-9397-08002B2CF9AE}" pid="20" name="TPLaunchHelpLink">
    <vt:lpwstr/>
  </property>
  <property fmtid="{D5CDD505-2E9C-101B-9397-08002B2CF9AE}" pid="21" name="TemplateType">
    <vt:lpwstr>Presentations</vt:lpwstr>
  </property>
  <property fmtid="{D5CDD505-2E9C-101B-9397-08002B2CF9AE}" pid="22" name="OpenTemplate">
    <vt:lpwstr>1</vt:lpwstr>
  </property>
  <property fmtid="{D5CDD505-2E9C-101B-9397-08002B2CF9AE}" pid="23" name="UACurrentWords">
    <vt:lpwstr>0</vt:lpwstr>
  </property>
  <property fmtid="{D5CDD505-2E9C-101B-9397-08002B2CF9AE}" pid="24" name="UALocRecommendation">
    <vt:lpwstr>Localize</vt:lpwstr>
  </property>
  <property fmtid="{D5CDD505-2E9C-101B-9397-08002B2CF9AE}" pid="25" name="Applications">
    <vt:lpwstr>79;#Template 12;#66;#PowerPoint - Design Templt 2003;#67;#PowerPoint - Design Templt 12;#64;#PowerPoint 2003;#182;#Office XP;#65;#Microsoft Office PowerPoint 2007</vt:lpwstr>
  </property>
  <property fmtid="{D5CDD505-2E9C-101B-9397-08002B2CF9AE}" pid="26" name="TemplateStatus">
    <vt:lpwstr>Complete</vt:lpwstr>
  </property>
  <property fmtid="{D5CDD505-2E9C-101B-9397-08002B2CF9AE}" pid="27" name="ContentTypeId">
    <vt:lpwstr>0x0101006025706CF4CD034688BEBAE97A2E701D020200C3831ACA17D8814887A164412888521E</vt:lpwstr>
  </property>
  <property fmtid="{D5CDD505-2E9C-101B-9397-08002B2CF9AE}" pid="28" name="IsDeleted">
    <vt:lpwstr>0</vt:lpwstr>
  </property>
  <property fmtid="{D5CDD505-2E9C-101B-9397-08002B2CF9AE}" pid="29" name="ShowIn">
    <vt:lpwstr>Show everywhere</vt:lpwstr>
  </property>
  <property fmtid="{D5CDD505-2E9C-101B-9397-08002B2CF9AE}" pid="30" name="PublishStatusLookup">
    <vt:lpwstr>259288</vt:lpwstr>
  </property>
  <property fmtid="{D5CDD505-2E9C-101B-9397-08002B2CF9AE}" pid="31" name="TPClientViewer">
    <vt:lpwstr>Microsoft Office PowerPoint</vt:lpwstr>
  </property>
  <property fmtid="{D5CDD505-2E9C-101B-9397-08002B2CF9AE}" pid="32" name="TPComponent">
    <vt:lpwstr>PPTFiles</vt:lpwstr>
  </property>
  <property fmtid="{D5CDD505-2E9C-101B-9397-08002B2CF9AE}" pid="33" name="TPNamespace">
    <vt:lpwstr>POWERPNT</vt:lpwstr>
  </property>
  <property fmtid="{D5CDD505-2E9C-101B-9397-08002B2CF9AE}" pid="34" name="APTrustLevel">
    <vt:lpwstr>1.00000000000000</vt:lpwstr>
  </property>
  <property fmtid="{D5CDD505-2E9C-101B-9397-08002B2CF9AE}" pid="35" name="TrustLevel">
    <vt:lpwstr>Microsoft Managed Content</vt:lpwstr>
  </property>
  <property fmtid="{D5CDD505-2E9C-101B-9397-08002B2CF9AE}" pid="36" name="Content Type">
    <vt:lpwstr>OOFile</vt:lpwstr>
  </property>
</Properties>
</file>